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3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b5ce66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7b7fe5b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2b20d1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c8aafb314?pid=92b20d1d1&amp;color=0,0,0&amp;mp=1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中间段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主体部分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介绍自己庆祝该节日的一次经历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graphicFrame>
        <p:nvGraphicFramePr>
          <p:cNvPr id="11" name="P_4_BD#c8aafb314?colgroup=8,16,31&amp;pid=92b20d1d1&amp;color=0,0,0&amp;mp=1&amp;vtp=1&amp;bbb=1&amp;hb=1"/>
          <p:cNvGraphicFramePr>
            <a:graphicFrameLocks noGrp="1"/>
          </p:cNvGraphicFramePr>
          <p:nvPr/>
        </p:nvGraphicFramePr>
        <p:xfrm>
          <a:off x="832104" y="1575046"/>
          <a:ext cx="10497312" cy="1775969"/>
        </p:xfrm>
        <a:graphic>
          <a:graphicData uri="http://schemas.openxmlformats.org/drawingml/2006/table">
            <a:tbl>
              <a:tblPr/>
              <a:tblGrid>
                <a:gridCol w="1664208"/>
                <a:gridCol w="3044952"/>
                <a:gridCol w="5788152"/>
              </a:tblGrid>
              <a:tr h="31153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题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造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升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级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594678"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gather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year,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family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gathered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together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year,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family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gathered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grandparents'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house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celebrate.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9760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mooncakes,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joy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laughter,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heartwarming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scene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ate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mooncakes,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whole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family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filled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joy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laughter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heartwarming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scene.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ate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delicious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mooncakes,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whole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family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filled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joy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laughter.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evening,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watched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rise,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which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heartwarming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scene.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P_4_BD#c8aafb314?pid=92b20d1d1&amp;color=0,0,0&amp;mp=1&amp;vtp=1&amp;bbb=1"/>
          <p:cNvSpPr/>
          <p:nvPr/>
        </p:nvSpPr>
        <p:spPr>
          <a:xfrm>
            <a:off x="832104" y="3480046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尾段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作简单总结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描写感受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表达自己的感想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graphicFrame>
        <p:nvGraphicFramePr>
          <p:cNvPr id="21" name="P_4_BD#c8aafb314?colgroup=4,14,38&amp;pid=92b20d1d1&amp;color=0,0,0&amp;mp=1&amp;vtp=1&amp;bbb=1&amp;hb=1"/>
          <p:cNvGraphicFramePr>
            <a:graphicFrameLocks noGrp="1"/>
          </p:cNvGraphicFramePr>
          <p:nvPr/>
        </p:nvGraphicFramePr>
        <p:xfrm>
          <a:off x="832105" y="3971536"/>
          <a:ext cx="10536017" cy="903923"/>
        </p:xfrm>
        <a:graphic>
          <a:graphicData uri="http://schemas.openxmlformats.org/drawingml/2006/table">
            <a:tbl>
              <a:tblPr/>
              <a:tblGrid>
                <a:gridCol w="939292"/>
                <a:gridCol w="2773569"/>
                <a:gridCol w="6823156"/>
              </a:tblGrid>
              <a:tr h="31153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题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造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升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级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592392"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symbol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Mid-Autumn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Festival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symbol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roots.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I'm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concerned,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Mid-Autumn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Festival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just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festival,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symbol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roots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shared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heritage.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c8aafb314?pid=92b20d1d1&amp;color=0,0,0&amp;vtp=1&amp;bt=1&amp;bbb=1&amp;hb=1"/>
          <p:cNvSpPr/>
          <p:nvPr/>
        </p:nvSpPr>
        <p:spPr>
          <a:xfrm>
            <a:off x="832104" y="1080000"/>
            <a:ext cx="10533888" cy="3703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三、组织成文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Mid-Autumn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Mid-Autumn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eighth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lunar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symbol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reunion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appreciation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moon.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gathered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grandparents'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delicious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mooncakes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laughter.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watched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rise,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heartwarming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scene.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concerned,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Mid-Autumn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symbol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heritage.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98ab9b6f.fixed?pid=7a47a03e9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写作攻略5</a:t>
            </a:r>
            <a:endParaRPr lang="en-US" altLang="zh-CN" sz="5400" dirty="0"/>
          </a:p>
        </p:txBody>
      </p:sp>
      <p:sp>
        <p:nvSpPr>
          <p:cNvPr id="3" name="C_2_BD#c98ab9b6f.fixed?pid=7a47a03e9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小作文之身临其境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：记叙节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日经历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2b9f32022?pid=5b5ce6667&amp;color=0,0,0&amp;vtp=1&amp;bt=1&amp;bbb=1&amp;hb=1"/>
          <p:cNvSpPr/>
          <p:nvPr/>
        </p:nvSpPr>
        <p:spPr>
          <a:xfrm>
            <a:off x="832104" y="1078992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小作文写作话题繁多，有些内容我们用中文表达很流畅，用英文书写时却往往词不达意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。要解决这个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问题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，除了平时多多积累词汇和句型之外，还要掌握各种文体的写作技巧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。本篇内容将讲解用英语记叙手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法与应用文结合的写法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，来记叙一段节日经历，帮助你在平实的记叙语言中写出亮点，取得高分。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ab5bf1b5?pid=d7b7fe5b9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明确写作要求</a:t>
            </a:r>
            <a:endParaRPr lang="en-US" altLang="zh-CN" sz="2200" dirty="0"/>
          </a:p>
        </p:txBody>
      </p:sp>
      <p:sp>
        <p:nvSpPr>
          <p:cNvPr id="3" name="P_5_BD#cdacfe37a?pid=0ab5bf1b5&amp;color=0,0,0&amp;vtp=1&amp;bbb=1&amp;hb=1"/>
          <p:cNvSpPr/>
          <p:nvPr/>
        </p:nvSpPr>
        <p:spPr>
          <a:xfrm>
            <a:off x="832104" y="1422400"/>
            <a:ext cx="10533888" cy="4545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记叙节日经历的文章，体裁多为记叙文，在写作时应注意以下方面：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全面清晰罗列要点，详略得当展开行文。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为了使要点清楚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，建议整篇文章分为三部分，以三段来展开。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1：直奔主题，交代清楚节日，引出自己的节日经历（或引出题目具体要求的内容）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2：按照题目要点顺序，逐个展开描写。若要点需详述时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，可将自己表达起来擅长的部分放在前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面详写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，生疏的部分放在后面略写。正常只写一段即可，若要点过多，则分两段描写。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3：呼应首段，重申主题，抒发自己对此节日的感情（注意：一定符合正能量原则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，抒发积极向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上的感情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）并总结节日意义。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客观信息和个人经历并存，活动体验和情感体验融合。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文章既要介绍节日背景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、传统风俗等客观信息，也要突出自己亲身经历的节日体验。与此同时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，加入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此过程中自己的情感描写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，更能起到锦上添花的作用。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e4aad2db?pid=d7b7fe5b9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写作素材积累</a:t>
            </a:r>
            <a:endParaRPr lang="en-US" altLang="zh-CN" sz="2200" dirty="0"/>
          </a:p>
        </p:txBody>
      </p:sp>
      <p:sp>
        <p:nvSpPr>
          <p:cNvPr id="3" name="P_5_BD#8447576ea?pid=de4aad2db&amp;color=0,0,0&amp;vtp=1&amp;bbb=1"/>
          <p:cNvSpPr/>
          <p:nvPr/>
        </p:nvSpPr>
        <p:spPr>
          <a:xfrm>
            <a:off x="832104" y="1422400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首段：引入话题，介绍节日背景</a:t>
            </a:r>
            <a:r>
              <a:rPr lang="en-US" altLang="zh-CN" sz="100" b="1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</a:t>
            </a:r>
            <a:endParaRPr lang="en-US" altLang="zh-CN" sz="1800" dirty="0"/>
          </a:p>
        </p:txBody>
      </p:sp>
      <p:graphicFrame>
        <p:nvGraphicFramePr>
          <p:cNvPr id="6" name="P_5_BD#8447576ea?colgroup=4,54&amp;pid=de4aad2db&amp;color=0,0,0&amp;vtp=1&amp;bbb=1&amp;hb=1"/>
          <p:cNvGraphicFramePr>
            <a:graphicFrameLocks noGrp="1"/>
          </p:cNvGraphicFramePr>
          <p:nvPr/>
        </p:nvGraphicFramePr>
        <p:xfrm>
          <a:off x="832105" y="1913890"/>
          <a:ext cx="10536016" cy="2685480"/>
        </p:xfrm>
        <a:graphic>
          <a:graphicData uri="http://schemas.openxmlformats.org/drawingml/2006/table">
            <a:tbl>
              <a:tblPr/>
              <a:tblGrid>
                <a:gridCol w="1192530"/>
                <a:gridCol w="9343486"/>
              </a:tblGrid>
              <a:tr h="895160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庆祝与纪念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celebrate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occasion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庆祝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的时刻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memory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纪念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mark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anniversary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庆祝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的周年纪念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160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起源与历史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originate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from/date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back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起源于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追溯到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long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history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roots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拥有悠久的历史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起源于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observed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最初在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被庆祝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16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文化意义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hold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great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cultural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significance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具有重大的文化意义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symbol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是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的象征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reflect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customs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traditions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反映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的风俗和传统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P_5_BD#8447576ea?colgroup=4,54&amp;pid=de4aad2db&amp;color=0,0,0&amp;mp=1&amp;vtp=1&amp;bt=1&amp;bbb=1&amp;hb=1"/>
          <p:cNvGraphicFramePr>
            <a:graphicFrameLocks noGrp="1"/>
          </p:cNvGraphicFramePr>
          <p:nvPr/>
        </p:nvGraphicFramePr>
        <p:xfrm>
          <a:off x="832740" y="1496695"/>
          <a:ext cx="10690860" cy="4110420"/>
        </p:xfrm>
        <a:graphic>
          <a:graphicData uri="http://schemas.openxmlformats.org/drawingml/2006/table">
            <a:tbl>
              <a:tblPr/>
              <a:tblGrid>
                <a:gridCol w="1109345"/>
                <a:gridCol w="9581515"/>
              </a:tblGrid>
              <a:tr h="895160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活动与习俗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involve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variety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customs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traditions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包括各种风俗和传统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feature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activities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以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活动为特色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participate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rituals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参与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仪式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160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时间与日期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on/be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celebrated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举行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庆祝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several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days/weeks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持续数天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数周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usually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held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month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通常在第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个月举行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10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常用句式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Festival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originates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ancient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times,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节起源于古代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当时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believed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tradition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dates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back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人们认为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的传统可以追溯到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During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festival,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engage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wide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range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activities,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including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在节日期间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人们参与各种活动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包括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most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popular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customs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during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期间最受欢迎的风俗之一是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entire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community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together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celebrate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filling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air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joy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excitement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整个社区聚集在一起庆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祝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空气中弥漫着欢乐和兴奋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decorations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everywhere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festivities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full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swing,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becomes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vibrant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showcase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culture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tradition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到处都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是装饰品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庆祝活动正如火如荼地进行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成了一个充满活力的文化和传统展示场所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5_BD#8447576ea?colgroup=4,54&amp;pid=de4aad2db&amp;color=0,0,0&amp;mp=1&amp;vtp=1&amp;bt=1&amp;bbb=1"/>
          <p:cNvSpPr txBox="1"/>
          <p:nvPr/>
        </p:nvSpPr>
        <p:spPr>
          <a:xfrm>
            <a:off x="11009048" y="1078992"/>
            <a:ext cx="359073" cy="296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zh-CN" altLang="en-US" sz="1400">
                <a:latin typeface="Times New Roman" panose="02020603050405020304" pitchFamily="34" charset="0"/>
              </a:rPr>
              <a:t>续表</a:t>
            </a:r>
            <a:endParaRPr lang="zh-CN" altLang="en-US" sz="1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8447576ea?pid=de4aad2db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中间段：介绍节日活动经历</a:t>
            </a:r>
            <a:endParaRPr lang="en-US" altLang="zh-CN" sz="1800" dirty="0"/>
          </a:p>
        </p:txBody>
      </p:sp>
      <p:graphicFrame>
        <p:nvGraphicFramePr>
          <p:cNvPr id="8" name="P_5_BD#8447576ea?colgroup=7,49&amp;pid=de4aad2db&amp;color=0,0,0&amp;vtp=1&amp;bbb=1"/>
          <p:cNvGraphicFramePr>
            <a:graphicFrameLocks noGrp="1"/>
          </p:cNvGraphicFramePr>
          <p:nvPr/>
        </p:nvGraphicFramePr>
        <p:xfrm>
          <a:off x="832104" y="1575046"/>
          <a:ext cx="10506456" cy="2080388"/>
        </p:xfrm>
        <a:graphic>
          <a:graphicData uri="http://schemas.openxmlformats.org/drawingml/2006/table">
            <a:tbl>
              <a:tblPr/>
              <a:tblGrid>
                <a:gridCol w="1472184"/>
                <a:gridCol w="9034272"/>
              </a:tblGrid>
              <a:tr h="60509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参与活动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4326255" algn="l"/>
                        </a:tabLst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part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in/participate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参加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engage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参加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100"/>
                        </a:lnSpc>
                        <a:tabLst>
                          <a:tab pos="4326255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involved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参与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immersed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沉浸于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29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活动描述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4326255" algn="l"/>
                        </a:tabLst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festive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atmosphere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节日氛围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colourful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decorations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五彩斑斓的装饰品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4326255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lively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music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欢快的音乐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bustling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crowds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熙熙攘攘的人群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4326255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traditional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rituals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传统仪式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thrilling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experience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令人兴奋的经历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4326255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memorable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moments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难忘的时刻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heartwarming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scenes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温馨的场景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100"/>
                        </a:lnSpc>
                        <a:tabLst>
                          <a:tab pos="4326255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sense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belonging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归属感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filled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joy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laughter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充满了欢笑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P_5_BD#8447576ea?pid=de4aad2db&amp;color=0,0,0&amp;vtp=1&amp;bbb=1"/>
          <p:cNvSpPr/>
          <p:nvPr/>
        </p:nvSpPr>
        <p:spPr>
          <a:xfrm>
            <a:off x="832104" y="3784846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尾段：描写感受，总结节日意义</a:t>
            </a:r>
            <a:endParaRPr lang="en-US" altLang="zh-CN" sz="1800" dirty="0"/>
          </a:p>
        </p:txBody>
      </p:sp>
      <p:graphicFrame>
        <p:nvGraphicFramePr>
          <p:cNvPr id="15" name="P_5_BD#8447576ea?colgroup=3,53&amp;pid=de4aad2db&amp;color=0,0,0&amp;vtp=1&amp;bbb=1&amp;hb=1"/>
          <p:cNvGraphicFramePr>
            <a:graphicFrameLocks noGrp="1"/>
          </p:cNvGraphicFramePr>
          <p:nvPr/>
        </p:nvGraphicFramePr>
        <p:xfrm>
          <a:off x="832104" y="4276336"/>
          <a:ext cx="10506456" cy="1197484"/>
        </p:xfrm>
        <a:graphic>
          <a:graphicData uri="http://schemas.openxmlformats.org/drawingml/2006/table">
            <a:tbl>
              <a:tblPr/>
              <a:tblGrid>
                <a:gridCol w="694944"/>
                <a:gridCol w="9811512"/>
              </a:tblGrid>
              <a:tr h="605092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节日文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化意义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many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people,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just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festival,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symbol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对许多人来说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不仅仅是一个节日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而是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的象征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holiday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holds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great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cultural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significance,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representing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这个节日具有重大的文化意义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代表着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392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节日重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要性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conclusion,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important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festival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brings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together,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preserves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cultural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heritage,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strengthens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community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bonds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总之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是一个重要的节日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它将人们聚集在一起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保护了文化遗产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并加强了社区的联系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_1#d87155002?vop=1&amp;pid=92b20d1d1&amp;color=0,0,0&amp;vtp=1&amp;bt=1&amp;bbb=1&amp;hb=1"/>
          <p:cNvSpPr/>
          <p:nvPr/>
        </p:nvSpPr>
        <p:spPr>
          <a:xfrm>
            <a:off x="832104" y="1078992"/>
            <a:ext cx="10533888" cy="32878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假定你是李华，近日你在某英文杂志上看到一篇介绍中国传统节日的征稿启事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，请你用英文写一篇短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文投稿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，内容包括：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.该节日的基本信息；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.你庆祝该节日的一次经历；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.你的感想。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：1.写作词数应为80个左右；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.可以适当增加细节，以使行文连贯。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c8aafb314?pid=92b20d1d1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34440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c8aafb314?pid=92b20d1d1&amp;color=0,0,0&amp;vtp=1&amp;bbb=1"/>
          <p:cNvSpPr/>
          <p:nvPr/>
        </p:nvSpPr>
        <p:spPr>
          <a:xfrm>
            <a:off x="832104" y="1493004"/>
            <a:ext cx="10533888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一、明确写作要求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投稿类应用文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以第一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三人称为主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以一般现在时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一般过去时为主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二、安排布局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首段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引入话题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介绍该节日的基本信息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graphicFrame>
        <p:nvGraphicFramePr>
          <p:cNvPr id="10" name="P_4_BD#c8aafb314?colgroup=8,11,35&amp;pid=92b20d1d1&amp;color=0,0,0&amp;vtp=1&amp;bbb=1&amp;hb=1"/>
          <p:cNvGraphicFramePr>
            <a:graphicFrameLocks noGrp="1"/>
          </p:cNvGraphicFramePr>
          <p:nvPr/>
        </p:nvGraphicFramePr>
        <p:xfrm>
          <a:off x="832104" y="4045704"/>
          <a:ext cx="10506456" cy="1218947"/>
        </p:xfrm>
        <a:graphic>
          <a:graphicData uri="http://schemas.openxmlformats.org/drawingml/2006/table">
            <a:tbl>
              <a:tblPr/>
              <a:tblGrid>
                <a:gridCol w="1664208"/>
                <a:gridCol w="2304288"/>
                <a:gridCol w="6537960"/>
              </a:tblGrid>
              <a:tr h="31153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题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造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升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级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592392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celebrate,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Mid-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Autumn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Festival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celebrate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Mid-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Autumn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Festival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year.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Mid-Autumn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Festival,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celebrated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15th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day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eighth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lunar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month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holds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great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significance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Chinese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culture.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24"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symbol,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reunion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symbol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reunion.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symbol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reunion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appreciation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full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moon.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4253</Words>
  <Application>WPS 演示</Application>
  <PresentationFormat>宽屏</PresentationFormat>
  <Paragraphs>189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4</cp:revision>
  <dcterms:created xsi:type="dcterms:W3CDTF">2025-10-24T09:14:00Z</dcterms:created>
  <dcterms:modified xsi:type="dcterms:W3CDTF">2025-10-28T02:15:09Z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94EEC43648CF4098AA0069EA743A451F_12</vt:lpwstr>
  </property>
  <property fmtid="{D5CDD505-2E9C-101B-9397-08002B2CF9AE}" pid="3" name="KSOProductBuildVer">
    <vt:lpwstr>2052-12.1.0.22529</vt:lpwstr>
  </property>
</Properties>
</file>